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9" r:id="rId2"/>
    <p:sldId id="372" r:id="rId3"/>
    <p:sldId id="261" r:id="rId4"/>
    <p:sldId id="267" r:id="rId5"/>
    <p:sldId id="1142" r:id="rId6"/>
    <p:sldId id="1136" r:id="rId7"/>
    <p:sldId id="1262" r:id="rId8"/>
    <p:sldId id="1261" r:id="rId9"/>
    <p:sldId id="1256" r:id="rId10"/>
    <p:sldId id="1143" r:id="rId11"/>
    <p:sldId id="1259" r:id="rId12"/>
    <p:sldId id="1252" r:id="rId13"/>
    <p:sldId id="302" r:id="rId14"/>
    <p:sldId id="271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首頁" id="{358C1436-8726-44E9-9674-06351113E5DF}">
          <p14:sldIdLst>
            <p14:sldId id="259"/>
          </p14:sldIdLst>
        </p14:section>
        <p14:section name="控管紀錄(Git)" id="{6A277EEA-9672-4024-8708-20A0F39A99C0}">
          <p14:sldIdLst>
            <p14:sldId id="372"/>
          </p14:sldIdLst>
        </p14:section>
        <p14:section name="進度統整" id="{9DD50ACF-4175-4751-9D6B-498445AED633}">
          <p14:sldIdLst>
            <p14:sldId id="261"/>
            <p14:sldId id="267"/>
          </p14:sldIdLst>
        </p14:section>
        <p14:section name="需求列表" id="{DE023DAD-9EED-426D-8EB3-17248E4D00C3}">
          <p14:sldIdLst>
            <p14:sldId id="1142"/>
            <p14:sldId id="1136"/>
            <p14:sldId id="1262"/>
            <p14:sldId id="1261"/>
          </p14:sldIdLst>
        </p14:section>
        <p14:section name="系統分析" id="{9A21F2E2-4FC0-4A62-9703-93430BA9593A}">
          <p14:sldIdLst>
            <p14:sldId id="1256"/>
          </p14:sldIdLst>
        </p14:section>
        <p14:section name="專案架構" id="{1EBCE073-09FA-4CD3-BDCF-56A4EDB986FF}">
          <p14:sldIdLst/>
        </p14:section>
        <p14:section name="成果展示(yyyy/mm/dd)" id="{70DC3051-68F9-4DEC-9A31-AFAFBB0B0227}">
          <p14:sldIdLst>
            <p14:sldId id="1143"/>
            <p14:sldId id="1259"/>
          </p14:sldIdLst>
        </p14:section>
        <p14:section name="問題紀錄" id="{E54951B3-F25C-472E-B15E-EA7E37F6D2ED}">
          <p14:sldIdLst>
            <p14:sldId id="1252"/>
            <p14:sldId id="302"/>
          </p14:sldIdLst>
        </p14:section>
        <p14:section name="參考資料" id="{45BCF316-EF51-4D48-B1BE-363829FB5D01}">
          <p14:sldIdLst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66FE"/>
    <a:srgbClr val="FFFFFF"/>
    <a:srgbClr val="7CAFDE"/>
    <a:srgbClr val="3886CC"/>
    <a:srgbClr val="66A2D8"/>
    <a:srgbClr val="FF6600"/>
    <a:srgbClr val="9751CB"/>
    <a:srgbClr val="6AA4D9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2A28C8-E384-6EEA-9A7D-44B98BB90519}" v="924" dt="2025-01-22T07:35:28.619"/>
    <p1510:client id="{9FD7AFF9-5E9F-DBE6-69A6-DB43ACF85189}" v="45" dt="2025-01-22T06:12:29.093"/>
    <p1510:client id="{B5213294-A2CE-C9D6-9170-801FE38BC55C}" v="79" dt="2025-01-21T07:30:20.176"/>
    <p1510:client id="{C2F99FF9-908E-EF56-7C72-450F5527E5BD}" v="28" dt="2025-01-22T08:14:23.2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06799F8-075E-4A3A-A7F6-7FBC6576F1A4}" styleName="佈景主題樣式 2 - 輔色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>
              <a:ea typeface="標楷體" panose="03000509000000000000" pitchFamily="65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>
                <a:ea typeface="標楷體" panose="03000509000000000000" pitchFamily="65" charset="-120"/>
              </a:rPr>
              <a:t>2025/1/22</a:t>
            </a:fld>
            <a:endParaRPr lang="zh-TW" altLang="en-US">
              <a:ea typeface="標楷體" panose="03000509000000000000" pitchFamily="65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>
              <a:ea typeface="標楷體" panose="03000509000000000000" pitchFamily="65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>
                <a:ea typeface="標楷體" panose="03000509000000000000" pitchFamily="65" charset="-120"/>
              </a:rPr>
              <a:t>‹#›</a:t>
            </a:fld>
            <a:endParaRPr lang="zh-TW" altLang="en-US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2CB905C5-9D54-40E2-B40C-7996280CAB02}" type="datetimeFigureOut">
              <a:rPr lang="zh-TW" altLang="en-US" smtClean="0"/>
              <a:pPr/>
              <a:t>2025/1/21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EF8A6B0B-A5FB-4629-B823-69B1A9EB3A4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18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0272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9710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6966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98821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7377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8277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4074"/>
            <a:ext cx="10515600" cy="4434726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內容版面配置區 2"/>
          <p:cNvSpPr>
            <a:spLocks noGrp="1"/>
          </p:cNvSpPr>
          <p:nvPr>
            <p:ph idx="13"/>
          </p:nvPr>
        </p:nvSpPr>
        <p:spPr>
          <a:xfrm>
            <a:off x="838200" y="5638800"/>
            <a:ext cx="10515600" cy="600825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spcBef>
                <a:spcPts val="0"/>
              </a:spcBef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1265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2025/1/21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qq_17119267/article/details/105713118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yangmie520/counter_0-9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000" b="0"/>
              <a:t>進度報告</a:t>
            </a:r>
            <a:br>
              <a:rPr lang="en-US" altLang="zh-TW" sz="4000" b="0"/>
            </a:br>
            <a:r>
              <a:rPr lang="en-US" altLang="zh-TW" sz="5300" b="0"/>
              <a:t>FPGA</a:t>
            </a:r>
            <a:r>
              <a:rPr lang="zh-TW" altLang="en-US" sz="5300" b="0"/>
              <a:t>專案練習</a:t>
            </a:r>
            <a:endParaRPr lang="zh-TW" altLang="en-US" sz="4000" b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vert="horz" lIns="91440" tIns="45720" rIns="91440" bIns="45720" numCol="3" rtlCol="0" anchor="t">
            <a:normAutofit/>
          </a:bodyPr>
          <a:lstStyle/>
          <a:p>
            <a:pPr algn="l"/>
            <a:r>
              <a:rPr lang="zh-TW" altLang="en-US"/>
              <a:t>負  責  人：楊晉維</a:t>
            </a:r>
            <a:endParaRPr lang="en-US" altLang="zh-TW"/>
          </a:p>
          <a:p>
            <a:r>
              <a:rPr lang="zh-TW" altLang="en-US"/>
              <a:t>目前成員：楊晉維</a:t>
            </a:r>
            <a:endParaRPr lang="en-US" altLang="zh-TW"/>
          </a:p>
          <a:p>
            <a:r>
              <a:rPr lang="zh-TW" altLang="en-US">
                <a:latin typeface="Times New Roman"/>
                <a:ea typeface="標楷體"/>
                <a:cs typeface="Times New Roman"/>
              </a:rPr>
              <a:t>報告日期：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2025/1/22</a:t>
            </a:r>
            <a:endParaRPr lang="en-US" altLang="zh-TW" dirty="0">
              <a:cs typeface="Times New Roman"/>
            </a:endParaRPr>
          </a:p>
          <a:p>
            <a:r>
              <a:rPr lang="zh-TW" altLang="en-US">
                <a:latin typeface="Times New Roman"/>
                <a:ea typeface="標楷體"/>
                <a:cs typeface="Times New Roman"/>
              </a:rPr>
              <a:t>開始日期：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2025/1/20</a:t>
            </a:r>
            <a:endParaRPr lang="en-US" altLang="zh-TW" dirty="0">
              <a:cs typeface="Times New Roman"/>
            </a:endParaRPr>
          </a:p>
          <a:p>
            <a:r>
              <a:rPr lang="zh-TW" altLang="en-US">
                <a:latin typeface="Times New Roman"/>
                <a:ea typeface="標楷體"/>
                <a:cs typeface="Times New Roman"/>
              </a:rPr>
              <a:t>結束日期：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2025/1/22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56936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>
                <a:latin typeface="Times New Roman"/>
                <a:ea typeface="標楷體"/>
                <a:cs typeface="Times New Roman"/>
              </a:rPr>
              <a:t>成果展示 </a:t>
            </a:r>
            <a:r>
              <a:rPr lang="en-US" altLang="zh-TW" sz="3200" dirty="0">
                <a:latin typeface="Times New Roman"/>
                <a:ea typeface="標楷體"/>
                <a:cs typeface="Times New Roman"/>
              </a:rPr>
              <a:t>–</a:t>
            </a:r>
            <a:r>
              <a:rPr lang="zh-TW" altLang="en-US" sz="3200">
                <a:latin typeface="Times New Roman"/>
                <a:ea typeface="標楷體"/>
                <a:cs typeface="Times New Roman"/>
              </a:rPr>
              <a:t> </a:t>
            </a:r>
            <a:r>
              <a:rPr lang="zh-TW" altLang="en-US" sz="320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週進度項目</a:t>
            </a:r>
            <a:r>
              <a:rPr lang="zh-TW" altLang="en-US" sz="3200">
                <a:latin typeface="Times New Roman"/>
                <a:ea typeface="標楷體"/>
                <a:cs typeface="Times New Roman"/>
              </a:rPr>
              <a:t> </a:t>
            </a:r>
            <a:r>
              <a:rPr lang="en-US" altLang="zh-TW" sz="3200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sz="3200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2025/1/17)</a:t>
            </a:r>
            <a:endParaRPr lang="en-US" altLang="zh-TW" sz="3200" dirty="0">
              <a:latin typeface="Times New Roman"/>
              <a:ea typeface="標楷體"/>
              <a:cs typeface="Times New Roman"/>
            </a:endParaRPr>
          </a:p>
        </p:txBody>
      </p:sp>
      <p:sp>
        <p:nvSpPr>
          <p:cNvPr id="10" name="內容版面配置區 1">
            <a:extLst>
              <a:ext uri="{FF2B5EF4-FFF2-40B4-BE49-F238E27FC236}">
                <a16:creationId xmlns:a16="http://schemas.microsoft.com/office/drawing/2014/main" id="{7525C5FA-E5AD-4056-9857-68D56781A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43510" indent="-143510"/>
            <a:r>
              <a:rPr lang="zh-TW" altLang="en-US" sz="3600" dirty="0">
                <a:latin typeface="Times New Roman"/>
                <a:ea typeface="標楷體"/>
                <a:cs typeface="Times New Roman"/>
              </a:rPr>
              <a:t>    </a:t>
            </a:r>
            <a:endParaRPr lang="en-US" altLang="zh-TW" sz="3600" dirty="0">
              <a:latin typeface="Times New Roman"/>
              <a:ea typeface="標楷體"/>
              <a:cs typeface="Times New Roman"/>
            </a:endParaRPr>
          </a:p>
        </p:txBody>
      </p:sp>
      <p:pic>
        <p:nvPicPr>
          <p:cNvPr id="4" name="圖片 3" descr="一張含有 文字, 螢幕擷取畫面, 陳列, 軟體 的圖片&#10;&#10;AI 產生的內容可能不正確。">
            <a:extLst>
              <a:ext uri="{FF2B5EF4-FFF2-40B4-BE49-F238E27FC236}">
                <a16:creationId xmlns:a16="http://schemas.microsoft.com/office/drawing/2014/main" id="{F7F2AC83-30E8-E8F1-C8F1-9BF46D628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11" y="1356776"/>
            <a:ext cx="10534136" cy="488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098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>
                <a:latin typeface="Times New Roman"/>
                <a:ea typeface="標楷體"/>
                <a:cs typeface="Times New Roman"/>
              </a:rPr>
              <a:t>成果展示 </a:t>
            </a:r>
            <a:r>
              <a:rPr lang="en-US" altLang="zh-TW" sz="3200" dirty="0">
                <a:latin typeface="Times New Roman"/>
                <a:ea typeface="標楷體"/>
                <a:cs typeface="Times New Roman"/>
              </a:rPr>
              <a:t>–</a:t>
            </a:r>
            <a:r>
              <a:rPr lang="zh-TW" altLang="en-US" sz="3200">
                <a:latin typeface="Times New Roman"/>
                <a:ea typeface="標楷體"/>
                <a:cs typeface="Times New Roman"/>
              </a:rPr>
              <a:t> </a:t>
            </a:r>
            <a:r>
              <a:rPr lang="zh-TW" altLang="en-US" sz="320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週進度項目</a:t>
            </a:r>
            <a:r>
              <a:rPr lang="zh-TW" altLang="en-US" sz="3200">
                <a:latin typeface="Times New Roman"/>
                <a:ea typeface="標楷體"/>
                <a:cs typeface="Times New Roman"/>
              </a:rPr>
              <a:t> </a:t>
            </a:r>
            <a:r>
              <a:rPr lang="en-US" altLang="zh-TW" sz="3200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sz="3200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2025/1/17)</a:t>
            </a:r>
            <a:endParaRPr lang="en-US" altLang="zh-TW" sz="3200" dirty="0">
              <a:latin typeface="Times New Roman"/>
              <a:ea typeface="標楷體"/>
              <a:cs typeface="Times New Roman"/>
            </a:endParaRP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FE17C4E6-DEDD-3C38-6661-4F24C62F0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43510" indent="-143510"/>
            <a:endParaRPr lang="zh-TW" altLang="en-US" dirty="0">
              <a:cs typeface="Times New Roman"/>
            </a:endParaRPr>
          </a:p>
        </p:txBody>
      </p:sp>
      <p:pic>
        <p:nvPicPr>
          <p:cNvPr id="4" name="pipa">
            <a:hlinkClick r:id="" action="ppaction://media"/>
            <a:extLst>
              <a:ext uri="{FF2B5EF4-FFF2-40B4-BE49-F238E27FC236}">
                <a16:creationId xmlns:a16="http://schemas.microsoft.com/office/drawing/2014/main" id="{4E3CEE11-3BC5-85CA-3EA1-8BD8B70225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46778" y="1205142"/>
            <a:ext cx="3690456" cy="5055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16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問題記錄 </a:t>
            </a:r>
            <a:r>
              <a:rPr lang="en-US" altLang="zh-TW"/>
              <a:t>(</a:t>
            </a:r>
            <a:r>
              <a:rPr lang="zh-TW" altLang="en-US">
                <a:solidFill>
                  <a:srgbClr val="FF0000"/>
                </a:solidFill>
                <a:highlight>
                  <a:srgbClr val="FFFF00"/>
                </a:highlight>
              </a:rPr>
              <a:t>系統環境問題</a:t>
            </a:r>
            <a:r>
              <a:rPr lang="en-US" altLang="zh-TW"/>
              <a:t>)</a:t>
            </a:r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7F1321C-50F9-10F9-BBA0-8296B2A5985C}"/>
              </a:ext>
            </a:extLst>
          </p:cNvPr>
          <p:cNvSpPr txBox="1"/>
          <p:nvPr/>
        </p:nvSpPr>
        <p:spPr>
          <a:xfrm>
            <a:off x="1056929" y="1272369"/>
            <a:ext cx="3195982" cy="24622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r>
              <a:rPr lang="en-US" sz="2000">
                <a:latin typeface="Times New Roman"/>
                <a:ea typeface="新細明體"/>
                <a:cs typeface="Times New Roman"/>
              </a:rPr>
              <a:t>Q1</a:t>
            </a:r>
            <a:r>
              <a:rPr lang="zh-TW" sz="2000">
                <a:latin typeface="Times New Roman"/>
                <a:ea typeface="新細明體"/>
                <a:cs typeface="Times New Roman"/>
              </a:rPr>
              <a:t>：</a:t>
            </a:r>
            <a:r>
              <a:rPr lang="en-US" sz="2000">
                <a:latin typeface="Times New Roman"/>
                <a:ea typeface="新細明體"/>
                <a:cs typeface="Times New Roman"/>
              </a:rPr>
              <a:t>vivado</a:t>
            </a:r>
            <a:r>
              <a:rPr lang="zh-TW" sz="2000">
                <a:latin typeface="Times New Roman"/>
                <a:ea typeface="新細明體"/>
                <a:cs typeface="Times New Roman"/>
              </a:rPr>
              <a:t>編譯時一直出現軟體的錯誤</a:t>
            </a:r>
            <a:br>
              <a:rPr lang="zh-TW" sz="2000" dirty="0">
                <a:latin typeface="Times New Roman"/>
                <a:ea typeface="新細明體"/>
                <a:cs typeface="Times New Roman"/>
              </a:rPr>
            </a:br>
            <a:r>
              <a:rPr lang="zh-TW" sz="2000">
                <a:latin typeface="Times New Roman"/>
                <a:ea typeface="新細明體"/>
                <a:cs typeface="Times New Roman"/>
              </a:rPr>
              <a:t>A1：換成使用</a:t>
            </a:r>
            <a:r>
              <a:rPr lang="en-US" sz="2000" dirty="0" err="1">
                <a:latin typeface="Times New Roman"/>
                <a:ea typeface="新細明體"/>
                <a:cs typeface="Times New Roman"/>
              </a:rPr>
              <a:t>quartus</a:t>
            </a:r>
            <a:r>
              <a:rPr lang="en-US" sz="2000" dirty="0">
                <a:latin typeface="Times New Roman"/>
                <a:ea typeface="新細明體"/>
                <a:cs typeface="Times New Roman"/>
              </a:rPr>
              <a:t> (11/21)</a:t>
            </a:r>
          </a:p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endParaRPr lang="en-US" altLang="zh-TW" sz="2000" dirty="0">
              <a:latin typeface="Times New Roman"/>
              <a:ea typeface="新細明體"/>
              <a:cs typeface="Times New Roman"/>
            </a:endParaRPr>
          </a:p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r>
              <a:rPr lang="zh-TW" altLang="en-US" sz="2000">
                <a:latin typeface="Times New Roman"/>
                <a:ea typeface="新細明體"/>
                <a:cs typeface="Times New Roman"/>
              </a:rPr>
              <a:t>無</a:t>
            </a:r>
            <a:r>
              <a:rPr lang="en-US" altLang="zh-TW" sz="2000">
                <a:latin typeface="Times New Roman"/>
                <a:ea typeface="新細明體"/>
                <a:cs typeface="Times New Roman"/>
              </a:rPr>
              <a:t> (12/12)</a:t>
            </a:r>
          </a:p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endParaRPr lang="en-US" altLang="zh-TW" sz="2000" dirty="0">
              <a:latin typeface="Times New Roman"/>
              <a:ea typeface="新細明體"/>
              <a:cs typeface="Times New Roman"/>
            </a:endParaRPr>
          </a:p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r>
              <a:rPr lang="zh-TW" altLang="en-US" sz="2000">
                <a:latin typeface="Times New Roman"/>
                <a:ea typeface="新細明體"/>
                <a:cs typeface="Times New Roman"/>
              </a:rPr>
              <a:t>更換回</a:t>
            </a:r>
            <a:r>
              <a:rPr lang="en-US" altLang="zh-TW" sz="2000">
                <a:latin typeface="Times New Roman"/>
                <a:ea typeface="新細明體"/>
                <a:cs typeface="Times New Roman"/>
              </a:rPr>
              <a:t>vivado(12/25)</a:t>
            </a:r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086934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199" y="1201850"/>
            <a:ext cx="11048999" cy="50264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43510" indent="-143510"/>
            <a:endParaRPr lang="en-US" altLang="zh-TW" sz="2000" dirty="0">
              <a:cs typeface="Times New Roman" panose="02020603050405020304" pitchFamily="18" charset="0"/>
            </a:endParaRPr>
          </a:p>
          <a:p>
            <a:pPr marL="143510" indent="-143510"/>
            <a:endParaRPr lang="en-US" altLang="zh-TW" sz="1200">
              <a:cs typeface="Times New Roman" panose="02020603050405020304" pitchFamily="18" charset="0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問題記錄 </a:t>
            </a:r>
            <a:r>
              <a:rPr lang="en-US" altLang="zh-TW"/>
              <a:t>(</a:t>
            </a:r>
            <a:r>
              <a:rPr lang="zh-TW" altLang="en-US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/>
              <a:t>)</a:t>
            </a:r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98EFF77-658D-9423-71BF-B119B07C8DC1}"/>
              </a:ext>
            </a:extLst>
          </p:cNvPr>
          <p:cNvSpPr txBox="1"/>
          <p:nvPr/>
        </p:nvSpPr>
        <p:spPr>
          <a:xfrm>
            <a:off x="842319" y="1202724"/>
            <a:ext cx="2743200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>
                <a:latin typeface="Segoe UI"/>
                <a:cs typeface="Segoe UI"/>
              </a:rPr>
              <a:t>Q 計分時 分數一直往上加</a:t>
            </a:r>
            <a:r>
              <a:rPr lang="en-US" altLang="zh-TW">
                <a:cs typeface="Segoe UI"/>
              </a:rPr>
              <a:t>​</a:t>
            </a:r>
          </a:p>
          <a:p>
            <a:r>
              <a:rPr lang="zh-TW">
                <a:latin typeface="Segoe UI"/>
                <a:cs typeface="Segoe UI"/>
              </a:rPr>
              <a:t>​</a:t>
            </a:r>
          </a:p>
          <a:p>
            <a:r>
              <a:rPr lang="zh-TW">
                <a:latin typeface="Segoe UI"/>
                <a:cs typeface="Segoe UI"/>
              </a:rPr>
              <a:t>A增加控制加分的程式</a:t>
            </a:r>
            <a:r>
              <a:rPr lang="en-US" altLang="zh-TW">
                <a:cs typeface="Segoe UI"/>
              </a:rPr>
              <a:t>​</a:t>
            </a:r>
          </a:p>
          <a:p>
            <a:r>
              <a:rPr lang="zh-TW">
                <a:latin typeface="Segoe UI"/>
                <a:cs typeface="Segoe UI"/>
              </a:rPr>
              <a:t>​</a:t>
            </a:r>
          </a:p>
          <a:p>
            <a:r>
              <a:rPr lang="zh-TW">
                <a:latin typeface="Segoe UI"/>
                <a:cs typeface="Segoe UI"/>
              </a:rPr>
              <a:t>​</a:t>
            </a:r>
          </a:p>
          <a:p>
            <a:r>
              <a:rPr lang="zh-TW">
                <a:latin typeface="Segoe UI"/>
                <a:cs typeface="Segoe UI"/>
              </a:rPr>
              <a:t>Q 右移一格後變成左移​</a:t>
            </a:r>
          </a:p>
          <a:p>
            <a:r>
              <a:rPr lang="zh-TW">
                <a:latin typeface="Segoe UI"/>
                <a:cs typeface="Segoe UI"/>
              </a:rPr>
              <a:t>​</a:t>
            </a:r>
          </a:p>
          <a:p>
            <a:r>
              <a:rPr lang="zh-TW">
                <a:latin typeface="Segoe UI"/>
                <a:cs typeface="Segoe UI"/>
              </a:rPr>
              <a:t>A把改變狀態的條件更換</a:t>
            </a:r>
          </a:p>
        </p:txBody>
      </p:sp>
    </p:spTree>
    <p:extLst>
      <p:ext uri="{BB962C8B-B14F-4D97-AF65-F5344CB8AC3E}">
        <p14:creationId xmlns:p14="http://schemas.microsoft.com/office/powerpoint/2010/main" val="1403700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73931"/>
            <a:ext cx="10515600" cy="50377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Times New Roman"/>
                <a:ea typeface="標楷體"/>
                <a:cs typeface="Times New Roman"/>
                <a:hlinkClick r:id="rId2"/>
              </a:rPr>
              <a:t>基于</a:t>
            </a:r>
            <a:r>
              <a:rPr lang="en-US" sz="2400" dirty="0">
                <a:latin typeface="Times New Roman"/>
                <a:ea typeface="標楷體"/>
                <a:cs typeface="Times New Roman"/>
                <a:hlinkClick r:id="rId2"/>
              </a:rPr>
              <a:t>VHDL</a:t>
            </a:r>
            <a:r>
              <a:rPr lang="zh-TW" altLang="en-US" sz="2400" dirty="0">
                <a:latin typeface="Times New Roman"/>
                <a:ea typeface="標楷體"/>
                <a:cs typeface="Times New Roman"/>
                <a:hlinkClick r:id="rId2"/>
              </a:rPr>
              <a:t>移位寄存器程序设计</a:t>
            </a:r>
            <a:r>
              <a:rPr lang="en-US" sz="2400" dirty="0">
                <a:latin typeface="Times New Roman"/>
                <a:ea typeface="標楷體"/>
                <a:cs typeface="Times New Roman"/>
                <a:hlinkClick r:id="rId2"/>
              </a:rPr>
              <a:t>_vhdl</a:t>
            </a:r>
            <a:r>
              <a:rPr lang="zh-TW" altLang="en-US" sz="2400" dirty="0">
                <a:latin typeface="Times New Roman"/>
                <a:ea typeface="標楷體"/>
                <a:cs typeface="Times New Roman"/>
                <a:hlinkClick r:id="rId2"/>
              </a:rPr>
              <a:t>移位寄存器设计</a:t>
            </a:r>
            <a:r>
              <a:rPr lang="en-US" sz="2400" dirty="0">
                <a:latin typeface="Times New Roman"/>
                <a:ea typeface="標楷體"/>
                <a:cs typeface="Times New Roman"/>
                <a:hlinkClick r:id="rId2"/>
              </a:rPr>
              <a:t>-CSDN博客</a:t>
            </a:r>
            <a:endParaRPr lang="zh-TW">
              <a:hlinkClick r:id="rId2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1759100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標楷體"/>
                <a:cs typeface="Times New Roman"/>
              </a:rPr>
              <a:t>控管記錄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-</a:t>
            </a:r>
            <a:r>
              <a:rPr lang="zh-TW" altLang="en-US" dirty="0">
                <a:latin typeface="Times New Roman"/>
                <a:ea typeface="標楷體"/>
                <a:cs typeface="Times New Roman"/>
              </a:rPr>
              <a:t>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Git (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2024/12/26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)</a:t>
            </a:r>
            <a:endParaRPr lang="zh-TW" altLang="en-US" dirty="0">
              <a:latin typeface="Times New Roman"/>
              <a:ea typeface="標楷體"/>
              <a:cs typeface="Times New Roman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FAA3000-7C6B-B7B9-B390-78B8F5EACE34}"/>
              </a:ext>
            </a:extLst>
          </p:cNvPr>
          <p:cNvSpPr txBox="1"/>
          <p:nvPr/>
        </p:nvSpPr>
        <p:spPr>
          <a:xfrm>
            <a:off x="1248696" y="1219200"/>
            <a:ext cx="2797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>
                <a:hlinkClick r:id="rId2"/>
              </a:rPr>
              <a:t>yangmie520/counter_0-9: 1</a:t>
            </a:r>
            <a:endParaRPr lang="zh-TW" altLang="en-US"/>
          </a:p>
        </p:txBody>
      </p:sp>
      <p:pic>
        <p:nvPicPr>
          <p:cNvPr id="2" name="圖片 1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D394F470-357B-AE54-C7A0-38743F501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652" y="2395318"/>
            <a:ext cx="11341653" cy="381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746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85750" lvl="1" indent="-285750"/>
            <a:r>
              <a:rPr lang="zh-TW" altLang="en-US" sz="1800">
                <a:latin typeface="Times New Roman"/>
                <a:ea typeface="標楷體"/>
                <a:cs typeface="Times New Roman"/>
              </a:rPr>
              <a:t>第五題 :乒乓球</a:t>
            </a:r>
            <a:endParaRPr lang="zh-TW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當週進度</a:t>
            </a:r>
          </a:p>
        </p:txBody>
      </p:sp>
    </p:spTree>
    <p:extLst>
      <p:ext uri="{BB962C8B-B14F-4D97-AF65-F5344CB8AC3E}">
        <p14:creationId xmlns:p14="http://schemas.microsoft.com/office/powerpoint/2010/main" val="768206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/>
              <a:t>進度統整</a:t>
            </a: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B6670EFA-88DD-465E-A9EB-C7F2570FBCC6}"/>
              </a:ext>
            </a:extLst>
          </p:cNvPr>
          <p:cNvGrpSpPr/>
          <p:nvPr/>
        </p:nvGrpSpPr>
        <p:grpSpPr>
          <a:xfrm>
            <a:off x="-1104181" y="1085125"/>
            <a:ext cx="12457981" cy="5154501"/>
            <a:chOff x="-1104181" y="1085125"/>
            <a:chExt cx="12457981" cy="5154501"/>
          </a:xfrm>
        </p:grpSpPr>
        <p:sp>
          <p:nvSpPr>
            <p:cNvPr id="4" name="內容版面配置區 1">
              <a:extLst>
                <a:ext uri="{FF2B5EF4-FFF2-40B4-BE49-F238E27FC236}">
                  <a16:creationId xmlns:a16="http://schemas.microsoft.com/office/drawing/2014/main" id="{A378B30B-4458-4F5F-A010-843A622DFCA2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1201850"/>
              <a:ext cx="10515600" cy="5037776"/>
            </a:xfrm>
            <a:prstGeom prst="rect">
              <a:avLst/>
            </a:prstGeom>
          </p:spPr>
          <p:txBody>
            <a:bodyPr vert="horz" lIns="91440" tIns="45720" rIns="91440" bIns="45720" numCol="2" rtlCol="0" anchor="t">
              <a:normAutofit/>
            </a:bodyPr>
            <a:lstStyle>
              <a:lvl1pPr marL="144000" indent="-1440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1pPr>
              <a:lvl2pPr marL="6858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2pPr>
              <a:lvl3pPr marL="11430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3pPr>
              <a:lvl4pPr marL="16002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4pPr>
              <a:lvl5pPr marL="20574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TW" altLang="en-US" b="1"/>
                <a:t>十一月：</a:t>
              </a:r>
              <a:endParaRPr lang="en-US" altLang="zh-TW" b="1"/>
            </a:p>
            <a:p>
              <a:pPr marL="143510" lvl="1" indent="-143510"/>
              <a:r>
                <a:rPr lang="en-US" altLang="zh-TW" b="1" dirty="0">
                  <a:latin typeface="Times New Roman"/>
                  <a:ea typeface="標楷體"/>
                  <a:cs typeface="Times New Roman"/>
                </a:rPr>
                <a:t>2024/11/13~2024/11/21</a:t>
              </a:r>
              <a:r>
                <a:rPr lang="zh-TW" altLang="en-US" b="1">
                  <a:latin typeface="Times New Roman"/>
                  <a:ea typeface="標楷體"/>
                  <a:cs typeface="Times New Roman"/>
                </a:rPr>
                <a:t>：</a:t>
              </a:r>
              <a:endParaRPr lang="en-US" altLang="zh-TW" b="1">
                <a:latin typeface="Times New Roman"/>
                <a:ea typeface="標楷體"/>
                <a:cs typeface="Times New Roman"/>
              </a:endParaRPr>
            </a:p>
            <a:p>
              <a:pPr marL="285750" lvl="1" indent="-285750"/>
              <a:r>
                <a:rPr lang="zh-TW" altLang="en-US" sz="1600">
                  <a:latin typeface="Times New Roman"/>
                  <a:ea typeface="標楷體"/>
                  <a:cs typeface="Times New Roman"/>
                </a:rPr>
                <a:t>第一題 </a:t>
              </a:r>
              <a:r>
                <a:rPr lang="en-US" altLang="zh-TW" sz="1600" dirty="0">
                  <a:latin typeface="Times New Roman"/>
                  <a:ea typeface="標楷體"/>
                  <a:cs typeface="Times New Roman"/>
                </a:rPr>
                <a:t>:</a:t>
              </a:r>
              <a:r>
                <a:rPr lang="zh-TW" altLang="en-US" sz="1600">
                  <a:latin typeface="Times New Roman"/>
                  <a:ea typeface="標楷體"/>
                  <a:cs typeface="Times New Roman"/>
                </a:rPr>
                <a:t>計數器 </a:t>
              </a:r>
              <a:r>
                <a:rPr lang="en-US" altLang="zh-TW" sz="1600" dirty="0">
                  <a:latin typeface="Times New Roman"/>
                  <a:ea typeface="標楷體"/>
                  <a:cs typeface="Times New Roman"/>
                </a:rPr>
                <a:t>0~9~0</a:t>
              </a:r>
            </a:p>
            <a:p>
              <a:pPr marL="285750" lvl="1" indent="-285750"/>
              <a:r>
                <a:rPr lang="zh-TW" altLang="en-US" sz="1600">
                  <a:latin typeface="Times New Roman"/>
                  <a:ea typeface="標楷體"/>
                  <a:cs typeface="Times New Roman"/>
                </a:rPr>
                <a:t>第二題 </a:t>
              </a:r>
              <a:r>
                <a:rPr lang="en-US" altLang="zh-TW" sz="1600" dirty="0">
                  <a:latin typeface="Times New Roman"/>
                  <a:ea typeface="標楷體"/>
                  <a:cs typeface="Times New Roman"/>
                </a:rPr>
                <a:t>:</a:t>
              </a:r>
              <a:r>
                <a:rPr lang="zh-TW" altLang="en-US" sz="1600">
                  <a:latin typeface="Times New Roman"/>
                  <a:ea typeface="標楷體"/>
                  <a:cs typeface="Times New Roman"/>
                </a:rPr>
                <a:t>兩個計數器 上下限</a:t>
              </a:r>
              <a:r>
                <a:rPr lang="en-US" altLang="zh-TW" sz="1600" dirty="0">
                  <a:latin typeface="Times New Roman"/>
                  <a:ea typeface="標楷體"/>
                  <a:cs typeface="Times New Roman"/>
                </a:rPr>
                <a:t>,</a:t>
              </a:r>
              <a:r>
                <a:rPr lang="zh-TW" altLang="en-US" sz="1600">
                  <a:latin typeface="Times New Roman"/>
                  <a:ea typeface="標楷體"/>
                  <a:cs typeface="Times New Roman"/>
                </a:rPr>
                <a:t>上數下數都可控制</a:t>
              </a:r>
              <a:endParaRPr lang="en-US" altLang="zh-TW" sz="1600">
                <a:latin typeface="Times New Roman"/>
                <a:ea typeface="標楷體"/>
                <a:cs typeface="Times New Roman"/>
              </a:endParaRPr>
            </a:p>
            <a:p>
              <a:pPr marL="0" lvl="1" indent="0">
                <a:buNone/>
              </a:pPr>
              <a:r>
                <a:rPr lang="zh-TW" altLang="en-US">
                  <a:latin typeface="Times New Roman"/>
                  <a:ea typeface="標楷體"/>
                  <a:cs typeface="Times New Roman"/>
                </a:rPr>
                <a:t>十二月:</a:t>
              </a:r>
              <a:endParaRPr lang="zh-TW" altLang="en-US">
                <a:cs typeface="Times New Roman"/>
              </a:endParaRPr>
            </a:p>
            <a:p>
              <a:pPr marL="285750" lvl="1" indent="-285750"/>
              <a:r>
                <a:rPr lang="en-US" altLang="zh-TW" dirty="0">
                  <a:latin typeface="Times New Roman"/>
                  <a:ea typeface="標楷體"/>
                  <a:cs typeface="Times New Roman"/>
                </a:rPr>
                <a:t>2024/12/01~2024/12/12:</a:t>
              </a:r>
              <a:endParaRPr lang="en-US" altLang="zh-TW" dirty="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en-US" altLang="zh-TW" dirty="0">
                  <a:latin typeface="Times New Roman"/>
                  <a:ea typeface="標楷體"/>
                  <a:cs typeface="Times New Roman"/>
                </a:rPr>
                <a:t>  </a:t>
              </a:r>
              <a:r>
                <a:rPr lang="en-US" altLang="zh-TW" dirty="0" err="1">
                  <a:latin typeface="Times New Roman"/>
                  <a:ea typeface="標楷體"/>
                  <a:cs typeface="Times New Roman"/>
                </a:rPr>
                <a:t>第三題:fsm上下數</a:t>
              </a:r>
              <a:endParaRPr lang="en-US" altLang="zh-TW">
                <a:latin typeface="Times New Roman"/>
                <a:ea typeface="標楷體"/>
                <a:cs typeface="Times New Roman"/>
              </a:endParaRPr>
            </a:p>
            <a:p>
              <a:pPr marL="285750" lvl="1" indent="-285750"/>
              <a:r>
                <a:rPr lang="en-US" altLang="zh-TW" dirty="0">
                  <a:latin typeface="Times New Roman"/>
                  <a:ea typeface="標楷體"/>
                  <a:cs typeface="Times New Roman"/>
                </a:rPr>
                <a:t>2024/12/13~2024/12/25</a:t>
              </a:r>
              <a:endParaRPr lang="en-US" altLang="zh-TW" dirty="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zh-TW" sz="1800">
                  <a:latin typeface="Times New Roman"/>
                  <a:ea typeface="標楷體"/>
                  <a:cs typeface="Times New Roman"/>
                </a:rPr>
                <a:t>第四題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:</a:t>
              </a:r>
              <a:r>
                <a:rPr lang="zh-TW" sz="1800">
                  <a:latin typeface="Times New Roman"/>
                  <a:ea typeface="標楷體"/>
                  <a:cs typeface="Times New Roman"/>
                </a:rPr>
                <a:t>用</a:t>
              </a:r>
              <a:r>
                <a:rPr lang="en-US" altLang="zh-TW" sz="1800" dirty="0" err="1">
                  <a:latin typeface="Times New Roman"/>
                  <a:ea typeface="標楷體"/>
                  <a:cs typeface="Times New Roman"/>
                </a:rPr>
                <a:t>pwm</a:t>
              </a:r>
              <a:r>
                <a:rPr lang="zh-TW" sz="1800">
                  <a:latin typeface="Times New Roman"/>
                  <a:ea typeface="標楷體"/>
                  <a:cs typeface="Times New Roman"/>
                </a:rPr>
                <a:t>控制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FSM</a:t>
              </a:r>
              <a:r>
                <a:rPr lang="zh-TW" sz="1800">
                  <a:latin typeface="Times New Roman"/>
                  <a:ea typeface="標楷體"/>
                  <a:cs typeface="Times New Roman"/>
                </a:rPr>
                <a:t>及亮度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(未)</a:t>
              </a:r>
              <a:endParaRPr lang="en-US" dirty="0">
                <a:latin typeface="Times New Roman"/>
                <a:cs typeface="Times New Roman"/>
              </a:endParaRPr>
            </a:p>
            <a:p>
              <a:pPr marL="285750" lvl="1" indent="-285750"/>
              <a:r>
                <a:rPr lang="en-US" altLang="zh-TW" sz="1800" dirty="0" err="1">
                  <a:latin typeface="Times New Roman"/>
                  <a:ea typeface="標楷體"/>
                  <a:cs typeface="Times New Roman"/>
                </a:rPr>
                <a:t>一月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:</a:t>
              </a:r>
              <a:endParaRPr lang="en-US" altLang="zh-TW" sz="1800" dirty="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2025/1/13~2025/1/17:</a:t>
              </a:r>
              <a:endParaRPr lang="en-US" altLang="zh-TW" sz="1800" dirty="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第四題</a:t>
              </a:r>
              <a:r>
                <a:rPr lang="en-US" sz="1800" dirty="0">
                  <a:latin typeface="Times New Roman"/>
                  <a:ea typeface="標楷體"/>
                  <a:cs typeface="Times New Roman"/>
                </a:rPr>
                <a:t>:</a:t>
              </a:r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用</a:t>
              </a:r>
              <a:r>
                <a:rPr lang="en-US" sz="1800" dirty="0" err="1">
                  <a:latin typeface="Times New Roman"/>
                  <a:ea typeface="標楷體"/>
                  <a:cs typeface="Times New Roman"/>
                </a:rPr>
                <a:t>pwm</a:t>
              </a:r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控制</a:t>
              </a:r>
              <a:r>
                <a:rPr lang="en-US" sz="1800" dirty="0">
                  <a:latin typeface="Times New Roman"/>
                  <a:ea typeface="標楷體"/>
                  <a:cs typeface="Times New Roman"/>
                </a:rPr>
                <a:t>FSM</a:t>
              </a:r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及亮度</a:t>
              </a:r>
              <a:endParaRPr lang="en-US" altLang="zh-TW" sz="1800" dirty="0">
                <a:latin typeface="Times New Roman"/>
                <a:ea typeface="標楷體"/>
                <a:cs typeface="Times New Roman"/>
              </a:endParaRPr>
            </a:p>
            <a:p>
              <a:pPr marL="285750" lvl="1" indent="-285750"/>
              <a:r>
                <a:rPr lang="zh-TW" sz="1800">
                  <a:cs typeface="Times New Roman" panose="02020603050405020304" pitchFamily="18" charset="0"/>
                </a:rPr>
                <a:t>第一二三題的燒錄</a:t>
              </a:r>
            </a:p>
            <a:p>
              <a:pPr marL="285750" lvl="1" indent="-285750"/>
              <a:r>
                <a:rPr lang="en-US" altLang="zh-TW" sz="1800">
                  <a:latin typeface="Times New Roman"/>
                  <a:ea typeface="標楷體"/>
                  <a:cs typeface="Times New Roman"/>
                </a:rPr>
                <a:t>2025/1/20/~2025/1/22:</a:t>
              </a:r>
              <a:endParaRPr lang="zh-TW" sz="1800" dirty="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en-US" altLang="zh-TW" sz="1800" dirty="0" err="1">
                  <a:latin typeface="Times New Roman"/>
                  <a:ea typeface="標楷體"/>
                  <a:cs typeface="Times New Roman"/>
                </a:rPr>
                <a:t>第五題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 : </a:t>
              </a:r>
              <a:r>
                <a:rPr lang="en-US" altLang="zh-TW" sz="1800" dirty="0" err="1">
                  <a:latin typeface="Times New Roman"/>
                  <a:ea typeface="標楷體"/>
                  <a:cs typeface="Times New Roman"/>
                </a:rPr>
                <a:t>乒乓球</a:t>
              </a:r>
              <a:endParaRPr lang="en-US" altLang="zh-TW" sz="1800" dirty="0" err="1">
                <a:cs typeface="Times New Roman" panose="02020603050405020304" pitchFamily="18" charset="0"/>
              </a:endParaRPr>
            </a:p>
            <a:p>
              <a:pPr marL="285750" lvl="1" indent="-285750"/>
              <a:endParaRPr lang="zh-TW" altLang="en-US" sz="1800" dirty="0">
                <a:cs typeface="Times New Roman" panose="02020603050405020304" pitchFamily="18" charset="0"/>
              </a:endParaRPr>
            </a:p>
            <a:p>
              <a:pPr marL="0" lvl="1" indent="0">
                <a:buNone/>
              </a:pPr>
              <a:endParaRPr lang="en-US" altLang="zh-TW">
                <a:cs typeface="Times New Roman" panose="02020603050405020304" pitchFamily="18" charset="0"/>
              </a:endParaRPr>
            </a:p>
            <a:p>
              <a:pPr marL="143510" indent="-143510"/>
              <a:endParaRPr lang="en-US" altLang="zh-TW">
                <a:cs typeface="Times New Roman" panose="02020603050405020304" pitchFamily="18" charset="0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5EAF975-E01C-455F-8423-51E186B8CE08}"/>
                </a:ext>
              </a:extLst>
            </p:cNvPr>
            <p:cNvSpPr/>
            <p:nvPr/>
          </p:nvSpPr>
          <p:spPr>
            <a:xfrm>
              <a:off x="44569" y="1085125"/>
              <a:ext cx="81951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7DF2111-ADA6-4350-938F-5A1D723CA48D}"/>
                </a:ext>
              </a:extLst>
            </p:cNvPr>
            <p:cNvSpPr/>
            <p:nvPr/>
          </p:nvSpPr>
          <p:spPr>
            <a:xfrm>
              <a:off x="-577970" y="1436137"/>
              <a:ext cx="144204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8D39E99-F47F-4517-BED2-8C8718E79E4A}"/>
                </a:ext>
              </a:extLst>
            </p:cNvPr>
            <p:cNvSpPr/>
            <p:nvPr/>
          </p:nvSpPr>
          <p:spPr>
            <a:xfrm>
              <a:off x="-1104181" y="1994778"/>
              <a:ext cx="1994141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3396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TW" sz="2000" dirty="0" err="1">
                <a:latin typeface="Times New Roman"/>
                <a:ea typeface="標楷體"/>
                <a:cs typeface="Times New Roman"/>
              </a:rPr>
              <a:t>Vivado</a:t>
            </a:r>
            <a:r>
              <a:rPr lang="en-US" altLang="zh-TW" sz="2000" dirty="0">
                <a:latin typeface="Times New Roman"/>
                <a:ea typeface="標楷體"/>
                <a:cs typeface="Times New Roman"/>
              </a:rPr>
              <a:t> 2018.3</a:t>
            </a:r>
            <a:endParaRPr lang="en-US" altLang="zh-TW" sz="2000" dirty="0" err="1">
              <a:cs typeface="Times New Roman"/>
            </a:endParaRPr>
          </a:p>
          <a:p>
            <a:pPr marL="0" indent="0">
              <a:buNone/>
            </a:pPr>
            <a:r>
              <a:rPr lang="en-US" altLang="zh-TW" sz="2000" dirty="0">
                <a:latin typeface="Times New Roman"/>
                <a:ea typeface="標楷體"/>
                <a:cs typeface="Times New Roman"/>
              </a:rPr>
              <a:t>Ppt</a:t>
            </a:r>
            <a:endParaRPr lang="en-US" altLang="zh-TW" sz="2000" dirty="0">
              <a:cs typeface="Times New Roman"/>
            </a:endParaRPr>
          </a:p>
          <a:p>
            <a:pPr marL="0" indent="0">
              <a:buNone/>
            </a:pPr>
            <a:r>
              <a:rPr lang="en-US" altLang="zh-TW" sz="2000" dirty="0" err="1">
                <a:latin typeface="Times New Roman"/>
                <a:ea typeface="標楷體"/>
                <a:cs typeface="Times New Roman"/>
              </a:rPr>
              <a:t>Github</a:t>
            </a:r>
            <a:endParaRPr lang="en-US" altLang="zh-TW" sz="2000" dirty="0" err="1">
              <a:cs typeface="Times New Roman"/>
            </a:endParaRPr>
          </a:p>
          <a:p>
            <a:pPr marL="0" indent="0">
              <a:buNone/>
            </a:pPr>
            <a:r>
              <a:rPr lang="en-US" altLang="zh-TW" sz="2000" dirty="0">
                <a:latin typeface="Times New Roman"/>
                <a:ea typeface="標楷體"/>
                <a:cs typeface="Times New Roman"/>
              </a:rPr>
              <a:t>Draw.io</a:t>
            </a:r>
            <a:endParaRPr lang="en-US" altLang="zh-TW" sz="2000" dirty="0">
              <a:cs typeface="Times New Roman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>
                <a:latin typeface="Times New Roman"/>
                <a:ea typeface="標楷體"/>
                <a:cs typeface="Times New Roman"/>
              </a:rPr>
              <a:t>需求列表 </a:t>
            </a:r>
            <a:r>
              <a:rPr lang="en-US" altLang="zh-TW" sz="3600" dirty="0">
                <a:latin typeface="Times New Roman"/>
                <a:ea typeface="標楷體"/>
                <a:cs typeface="Times New Roman"/>
              </a:rPr>
              <a:t>– </a:t>
            </a:r>
            <a:r>
              <a:rPr lang="zh-TW" altLang="en-US" sz="3600">
                <a:latin typeface="Times New Roman"/>
                <a:ea typeface="標楷體"/>
                <a:cs typeface="Times New Roman"/>
              </a:rPr>
              <a:t>軟體需求 </a:t>
            </a:r>
            <a:r>
              <a:rPr lang="en-US" altLang="zh-TW" sz="3600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sz="3600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2025/1/17</a:t>
            </a:r>
            <a:r>
              <a:rPr lang="zh-TW" altLang="en-US" sz="360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更新</a:t>
            </a:r>
            <a:r>
              <a:rPr lang="en-US" altLang="zh-TW" sz="3600" dirty="0">
                <a:latin typeface="Times New Roman"/>
                <a:ea typeface="標楷體"/>
                <a:cs typeface="Times New Roman"/>
              </a:rPr>
              <a:t>)</a:t>
            </a:r>
            <a:endParaRPr lang="zh-TW" altLang="en-US" sz="3600" dirty="0">
              <a:latin typeface="Times New Roman"/>
              <a:ea typeface="標楷體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90588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>
                <a:latin typeface="Times New Roman"/>
                <a:ea typeface="標楷體"/>
                <a:cs typeface="Times New Roman"/>
              </a:rPr>
              <a:t>breakdown </a:t>
            </a:r>
            <a:r>
              <a:rPr lang="en-US" altLang="zh-TW" sz="4000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sz="4000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2025/1/17</a:t>
            </a:r>
            <a:r>
              <a:rPr lang="zh-TW" altLang="en-US" sz="400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更新</a:t>
            </a:r>
            <a:r>
              <a:rPr lang="en-US" altLang="zh-TW" sz="4000" dirty="0">
                <a:solidFill>
                  <a:srgbClr val="000000"/>
                </a:solidFill>
                <a:latin typeface="Times New Roman"/>
                <a:ea typeface="標楷體"/>
                <a:cs typeface="Times New Roman"/>
              </a:rPr>
              <a:t>)</a:t>
            </a:r>
            <a:endParaRPr lang="zh-TW" altLang="zh-TW" sz="4000" dirty="0">
              <a:solidFill>
                <a:srgbClr val="000000"/>
              </a:solidFill>
              <a:latin typeface="Times New Roman"/>
              <a:ea typeface="標楷體"/>
              <a:cs typeface="Times New Roman"/>
            </a:endParaRPr>
          </a:p>
        </p:txBody>
      </p:sp>
      <p:pic>
        <p:nvPicPr>
          <p:cNvPr id="4" name="圖片 3" descr="一張含有 圖表, 文字, Rectangle, 正方形 的圖片&#10;&#10;AI 產生的內容可能不正確。">
            <a:extLst>
              <a:ext uri="{FF2B5EF4-FFF2-40B4-BE49-F238E27FC236}">
                <a16:creationId xmlns:a16="http://schemas.microsoft.com/office/drawing/2014/main" id="{1851F7B2-32C2-E2B9-2ACC-961422DBF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687" y="1508426"/>
            <a:ext cx="9582923" cy="466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601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AA1D1-9F11-A9F7-CDAC-84A14E37D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0759214-609D-3C89-BE4B-65F19AD08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標楷體"/>
                <a:cs typeface="Times New Roman"/>
              </a:rPr>
              <a:t>系統分析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–</a:t>
            </a:r>
            <a:r>
              <a:rPr lang="zh-TW" altLang="en-US">
                <a:latin typeface="Times New Roman"/>
                <a:ea typeface="標楷體"/>
                <a:cs typeface="Times New Roman"/>
              </a:rPr>
              <a:t> AOV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2025/1/17</a:t>
            </a:r>
            <a:r>
              <a:rPr lang="zh-TW" altLang="en-US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更新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)</a:t>
            </a:r>
            <a:endParaRPr lang="zh-TW" altLang="en-US" dirty="0">
              <a:latin typeface="Times New Roman"/>
              <a:ea typeface="標楷體"/>
              <a:cs typeface="Times New Roman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F6A409C-7C62-573C-F134-9C34C22F79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124427"/>
              </p:ext>
            </p:extLst>
          </p:nvPr>
        </p:nvGraphicFramePr>
        <p:xfrm>
          <a:off x="823783" y="3428999"/>
          <a:ext cx="10695717" cy="28219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3804">
                  <a:extLst>
                    <a:ext uri="{9D8B030D-6E8A-4147-A177-3AD203B41FA5}">
                      <a16:colId xmlns:a16="http://schemas.microsoft.com/office/drawing/2014/main" val="3318619399"/>
                    </a:ext>
                  </a:extLst>
                </a:gridCol>
                <a:gridCol w="1297607">
                  <a:extLst>
                    <a:ext uri="{9D8B030D-6E8A-4147-A177-3AD203B41FA5}">
                      <a16:colId xmlns:a16="http://schemas.microsoft.com/office/drawing/2014/main" val="1955857294"/>
                    </a:ext>
                  </a:extLst>
                </a:gridCol>
                <a:gridCol w="1366627">
                  <a:extLst>
                    <a:ext uri="{9D8B030D-6E8A-4147-A177-3AD203B41FA5}">
                      <a16:colId xmlns:a16="http://schemas.microsoft.com/office/drawing/2014/main" val="2967961427"/>
                    </a:ext>
                  </a:extLst>
                </a:gridCol>
                <a:gridCol w="1325217">
                  <a:extLst>
                    <a:ext uri="{9D8B030D-6E8A-4147-A177-3AD203B41FA5}">
                      <a16:colId xmlns:a16="http://schemas.microsoft.com/office/drawing/2014/main" val="2324632542"/>
                    </a:ext>
                  </a:extLst>
                </a:gridCol>
                <a:gridCol w="3639841">
                  <a:extLst>
                    <a:ext uri="{9D8B030D-6E8A-4147-A177-3AD203B41FA5}">
                      <a16:colId xmlns:a16="http://schemas.microsoft.com/office/drawing/2014/main" val="1674967747"/>
                    </a:ext>
                  </a:extLst>
                </a:gridCol>
                <a:gridCol w="1782621">
                  <a:extLst>
                    <a:ext uri="{9D8B030D-6E8A-4147-A177-3AD203B41FA5}">
                      <a16:colId xmlns:a16="http://schemas.microsoft.com/office/drawing/2014/main" val="3797400266"/>
                    </a:ext>
                  </a:extLst>
                </a:gridCol>
              </a:tblGrid>
              <a:tr h="5973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名稱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代號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predecessor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duration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詳細功能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輸入輸出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9282063"/>
                  </a:ext>
                </a:extLst>
              </a:tr>
              <a:tr h="48169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start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state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15870"/>
                  </a:ext>
                </a:extLst>
              </a:tr>
              <a:tr h="82851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左右移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A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start</a:t>
                      </a:r>
                      <a:endParaRPr lang="zh-TW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16clk</a:t>
                      </a:r>
                    </a:p>
                    <a:p>
                      <a:pPr lvl="0" algn="ctr">
                        <a:buNone/>
                      </a:pPr>
                      <a:r>
                        <a:rPr lang="zh-TW" altLang="en-US" sz="1800"/>
                        <a:t>Clk_div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sz="18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燈往</a:t>
                      </a:r>
                      <a:r>
                        <a:rPr lang="zh-TW" altLang="en-US" sz="18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左</a:t>
                      </a:r>
                      <a:r>
                        <a:rPr lang="zh-TW" sz="18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右邊移動</a:t>
                      </a:r>
                      <a:endParaRPr lang="zh-TW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Calibri"/>
                        </a:rPr>
                        <a:t>i_bl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 :</a:t>
                      </a:r>
                      <a:r>
                        <a:rPr lang="en-US" altLang="zh-TW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in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</a:rPr>
                        <a:t>i_br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</a:rPr>
                        <a:t> : in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Calibri"/>
                        </a:rPr>
                        <a:t>o_led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 : out</a:t>
                      </a:r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9959586"/>
                  </a:ext>
                </a:extLst>
              </a:tr>
              <a:tr h="82851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得分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B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A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1clk</a:t>
                      </a:r>
                    </a:p>
                    <a:p>
                      <a:pPr lvl="0" algn="ctr">
                        <a:buNone/>
                      </a:pPr>
                      <a:r>
                        <a:rPr lang="zh-TW" altLang="en-US" sz="1800"/>
                        <a:t>clk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左/右邊加一分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Calibri"/>
                        </a:rPr>
                        <a:t>o_led</a:t>
                      </a:r>
                      <a:r>
                        <a:rPr lang="en-US" altLang="zh-TW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:</a:t>
                      </a:r>
                      <a:r>
                        <a:rPr lang="en-US" altLang="zh-TW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out</a:t>
                      </a:r>
                      <a:endParaRPr lang="zh-TW" sz="180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750569"/>
                  </a:ext>
                </a:extLst>
              </a:tr>
            </a:tbl>
          </a:graphicData>
        </a:graphic>
      </p:graphicFrame>
      <p:pic>
        <p:nvPicPr>
          <p:cNvPr id="2" name="圖片 1">
            <a:extLst>
              <a:ext uri="{FF2B5EF4-FFF2-40B4-BE49-F238E27FC236}">
                <a16:creationId xmlns:a16="http://schemas.microsoft.com/office/drawing/2014/main" id="{922C1AD6-156A-F0ED-02BE-209871547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06" y="1717816"/>
            <a:ext cx="7658100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921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AA1D1-9F11-A9F7-CDAC-84A14E37D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0759214-609D-3C89-BE4B-65F19AD08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標楷體"/>
                <a:cs typeface="Times New Roman"/>
              </a:rPr>
              <a:t>系統分析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–</a:t>
            </a:r>
            <a:r>
              <a:rPr lang="zh-TW" altLang="en-US">
                <a:latin typeface="Times New Roman"/>
                <a:ea typeface="標楷體"/>
                <a:cs typeface="Times New Roman"/>
              </a:rPr>
              <a:t> AOV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2025/1/17</a:t>
            </a:r>
            <a:r>
              <a:rPr lang="zh-TW" altLang="en-US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更新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)</a:t>
            </a:r>
            <a:endParaRPr lang="zh-TW" altLang="en-US" dirty="0">
              <a:latin typeface="Times New Roman"/>
              <a:ea typeface="標楷體"/>
              <a:cs typeface="Times New Roman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F6A409C-7C62-573C-F134-9C34C22F79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79248"/>
              </p:ext>
            </p:extLst>
          </p:nvPr>
        </p:nvGraphicFramePr>
        <p:xfrm>
          <a:off x="1009135" y="2574324"/>
          <a:ext cx="9673890" cy="36954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2315">
                  <a:extLst>
                    <a:ext uri="{9D8B030D-6E8A-4147-A177-3AD203B41FA5}">
                      <a16:colId xmlns:a16="http://schemas.microsoft.com/office/drawing/2014/main" val="3318619399"/>
                    </a:ext>
                  </a:extLst>
                </a:gridCol>
                <a:gridCol w="1612315">
                  <a:extLst>
                    <a:ext uri="{9D8B030D-6E8A-4147-A177-3AD203B41FA5}">
                      <a16:colId xmlns:a16="http://schemas.microsoft.com/office/drawing/2014/main" val="1955857294"/>
                    </a:ext>
                  </a:extLst>
                </a:gridCol>
                <a:gridCol w="1612315">
                  <a:extLst>
                    <a:ext uri="{9D8B030D-6E8A-4147-A177-3AD203B41FA5}">
                      <a16:colId xmlns:a16="http://schemas.microsoft.com/office/drawing/2014/main" val="2967961427"/>
                    </a:ext>
                  </a:extLst>
                </a:gridCol>
                <a:gridCol w="1612315">
                  <a:extLst>
                    <a:ext uri="{9D8B030D-6E8A-4147-A177-3AD203B41FA5}">
                      <a16:colId xmlns:a16="http://schemas.microsoft.com/office/drawing/2014/main" val="2324632542"/>
                    </a:ext>
                  </a:extLst>
                </a:gridCol>
                <a:gridCol w="1612315">
                  <a:extLst>
                    <a:ext uri="{9D8B030D-6E8A-4147-A177-3AD203B41FA5}">
                      <a16:colId xmlns:a16="http://schemas.microsoft.com/office/drawing/2014/main" val="1674967747"/>
                    </a:ext>
                  </a:extLst>
                </a:gridCol>
                <a:gridCol w="1612315">
                  <a:extLst>
                    <a:ext uri="{9D8B030D-6E8A-4147-A177-3AD203B41FA5}">
                      <a16:colId xmlns:a16="http://schemas.microsoft.com/office/drawing/2014/main" val="3797400266"/>
                    </a:ext>
                  </a:extLst>
                </a:gridCol>
              </a:tblGrid>
              <a:tr h="762955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名稱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代號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predecessor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duration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詳細功能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輸入輸出</a:t>
                      </a:r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9282063"/>
                  </a:ext>
                </a:extLst>
              </a:tr>
              <a:tr h="55605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start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state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15870"/>
                  </a:ext>
                </a:extLst>
              </a:tr>
              <a:tr h="107331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左移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B0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start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1clk</a:t>
                      </a:r>
                    </a:p>
                    <a:p>
                      <a:pPr lvl="0" algn="ctr">
                        <a:buNone/>
                      </a:pPr>
                      <a:r>
                        <a:rPr lang="zh-TW" altLang="en-US" sz="2400"/>
                        <a:t>Clk_div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/>
                        <a:t>燈往左邊移動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zh-TW" sz="1400" b="0" i="0" u="none" strike="noStrike" baseline="0" noProof="0" dirty="0">
                        <a:solidFill>
                          <a:srgbClr val="000000"/>
                        </a:solidFill>
                        <a:latin typeface="新細明體"/>
                        <a:ea typeface="新細明體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altLang="zh-TW" sz="1800" b="0" i="0" u="none" strike="noStrike" baseline="0" noProof="0" dirty="0" err="1">
                          <a:solidFill>
                            <a:srgbClr val="000000"/>
                          </a:solidFill>
                        </a:rPr>
                        <a:t>o_led</a:t>
                      </a:r>
                      <a:r>
                        <a:rPr lang="zh-TW" sz="1800" b="0" i="0" u="none" strike="noStrike" baseline="0" noProof="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zh-TW" sz="1800" b="0" i="0" u="none" strike="noStrike" baseline="0" noProof="0" dirty="0">
                          <a:solidFill>
                            <a:srgbClr val="000000"/>
                          </a:solidFill>
                        </a:rPr>
                        <a:t>:</a:t>
                      </a:r>
                      <a:r>
                        <a:rPr lang="zh-TW" altLang="en-US" sz="1800" b="0" i="0" u="none" strike="noStrike" baseline="0" noProof="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zh-TW" sz="1800" b="0" i="0" u="none" strike="noStrike" baseline="0" noProof="0" dirty="0">
                          <a:solidFill>
                            <a:srgbClr val="000000"/>
                          </a:solidFill>
                        </a:rPr>
                        <a:t>out</a:t>
                      </a:r>
                    </a:p>
                    <a:p>
                      <a:pPr lvl="0" algn="ctr">
                        <a:buNone/>
                      </a:pPr>
                      <a:r>
                        <a:rPr lang="en-US" altLang="zh-TW" sz="1800" b="0" i="0" u="none" strike="noStrike" baseline="0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i</a:t>
                      </a:r>
                      <a:r>
                        <a:rPr lang="en-US" sz="1800" b="0" i="0" u="none" strike="noStrike" baseline="0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_br</a:t>
                      </a:r>
                      <a:r>
                        <a:rPr lang="en-US" sz="1800" b="0" i="0" u="none" strike="noStrike" baseline="0" noProof="0" dirty="0">
                          <a:solidFill>
                            <a:srgbClr val="000000"/>
                          </a:solidFill>
                          <a:latin typeface="Calibri"/>
                        </a:rPr>
                        <a:t> : in </a:t>
                      </a:r>
                      <a:br>
                        <a:rPr lang="en-US" sz="1800" b="0" i="0" u="none" strike="noStrike" baseline="0" noProof="0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zh-TW" altLang="en-US" sz="1800" b="0" i="0" u="none" strike="noStrike" baseline="0" noProof="0" dirty="0">
                          <a:solidFill>
                            <a:srgbClr val="000000"/>
                          </a:solidFill>
                        </a:rPr>
                        <a:t> </a:t>
                      </a:r>
                      <a:endParaRPr lang="en-US" altLang="zh-TW" sz="1800" b="0" i="0" u="none" strike="noStrike" baseline="0" noProof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8266081"/>
                  </a:ext>
                </a:extLst>
              </a:tr>
              <a:tr h="109917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400"/>
                        <a:t>右移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400"/>
                        <a:t>B1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400"/>
                        <a:t>B0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400"/>
                        <a:t>8clk</a:t>
                      </a:r>
                    </a:p>
                    <a:p>
                      <a:pPr lvl="0" algn="ctr">
                        <a:buNone/>
                      </a:pPr>
                      <a:r>
                        <a:rPr lang="zh-TW" altLang="en-US" sz="2400"/>
                        <a:t>Clk_div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燈往</a:t>
                      </a:r>
                      <a:r>
                        <a:rPr lang="zh-TW" altLang="en-US" sz="24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右</a:t>
                      </a:r>
                      <a:r>
                        <a:rPr lang="zh-TW" sz="24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邊移動</a:t>
                      </a:r>
                    </a:p>
                    <a:p>
                      <a:pPr lvl="0" algn="ctr">
                        <a:buNone/>
                      </a:pP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zh-TW" sz="1800" b="0" i="0" u="none" strike="noStrike" noProof="0" err="1">
                          <a:solidFill>
                            <a:srgbClr val="000000"/>
                          </a:solidFill>
                        </a:rPr>
                        <a:t>o_led</a:t>
                      </a:r>
                      <a:r>
                        <a:rPr lang="zh-TW" sz="1800" b="0" i="0" u="none" strike="noStrike" noProof="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zh-TW" sz="1800" b="0" i="0" u="none" strike="noStrike" noProof="0" dirty="0">
                          <a:solidFill>
                            <a:srgbClr val="000000"/>
                          </a:solidFill>
                        </a:rPr>
                        <a:t>:</a:t>
                      </a:r>
                      <a:r>
                        <a:rPr lang="zh-TW" altLang="en-US" sz="1800" b="0" i="0" u="none" strike="noStrike" noProof="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zh-TW" sz="1800" b="0" i="0" u="none" strike="noStrike" noProof="0" dirty="0">
                          <a:solidFill>
                            <a:srgbClr val="000000"/>
                          </a:solidFill>
                        </a:rPr>
                        <a:t>out</a:t>
                      </a:r>
                    </a:p>
                    <a:p>
                      <a:pPr lvl="0" algn="ctr">
                        <a:buNone/>
                      </a:pPr>
                      <a:r>
                        <a:rPr lang="en-US" altLang="zh-TW" sz="1800" b="0" i="0" u="none" strike="noStrike" noProof="0" dirty="0" err="1">
                          <a:solidFill>
                            <a:srgbClr val="000000"/>
                          </a:solidFill>
                          <a:latin typeface="新細明體"/>
                          <a:ea typeface="新細明體"/>
                        </a:rPr>
                        <a:t>i_bl</a:t>
                      </a:r>
                      <a:r>
                        <a:rPr lang="zh-TW" altLang="en-US" sz="1800" b="0" i="0" u="none" strike="noStrike" noProof="0" dirty="0">
                          <a:solidFill>
                            <a:srgbClr val="000000"/>
                          </a:solidFill>
                          <a:latin typeface="新細明體"/>
                          <a:ea typeface="新細明體"/>
                        </a:rPr>
                        <a:t> </a:t>
                      </a:r>
                      <a:r>
                        <a:rPr lang="en-US" altLang="zh-TW" sz="1800" b="0" i="0" u="none" strike="noStrike" noProof="0" dirty="0">
                          <a:solidFill>
                            <a:srgbClr val="000000"/>
                          </a:solidFill>
                          <a:latin typeface="新細明體"/>
                          <a:ea typeface="新細明體"/>
                        </a:rPr>
                        <a:t>:</a:t>
                      </a:r>
                      <a:r>
                        <a:rPr lang="zh-TW" altLang="en-US" sz="1800" b="0" i="0" u="none" strike="noStrike" noProof="0" dirty="0">
                          <a:solidFill>
                            <a:srgbClr val="000000"/>
                          </a:solidFill>
                          <a:latin typeface="新細明體"/>
                          <a:ea typeface="新細明體"/>
                        </a:rPr>
                        <a:t> </a:t>
                      </a:r>
                      <a:r>
                        <a:rPr lang="en-US" altLang="zh-TW" sz="1800" b="0" i="0" u="none" strike="noStrike" noProof="0" dirty="0">
                          <a:solidFill>
                            <a:srgbClr val="000000"/>
                          </a:solidFill>
                          <a:latin typeface="新細明體"/>
                          <a:ea typeface="新細明體"/>
                        </a:rPr>
                        <a:t>in</a:t>
                      </a:r>
                      <a:r>
                        <a:rPr lang="zh-TW" altLang="en-US" sz="1800" b="0" i="0" u="none" strike="noStrike" noProof="0" dirty="0">
                          <a:solidFill>
                            <a:srgbClr val="000000"/>
                          </a:solidFill>
                          <a:latin typeface="新細明體"/>
                          <a:ea typeface="新細明體"/>
                        </a:rPr>
                        <a:t> </a:t>
                      </a:r>
                      <a:endParaRPr lang="zh-TW" altLang="en-US" sz="1800" b="0" i="0" u="none" strike="noStrike" noProof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584627"/>
                  </a:ext>
                </a:extLst>
              </a:tr>
            </a:tbl>
          </a:graphicData>
        </a:graphic>
      </p:graphicFrame>
      <p:pic>
        <p:nvPicPr>
          <p:cNvPr id="7" name="圖片 6" descr="一張含有 圖表, 行, 圓形, 繪圖 的圖片&#10;&#10;AI 產生的內容可能不正確。">
            <a:extLst>
              <a:ext uri="{FF2B5EF4-FFF2-40B4-BE49-F238E27FC236}">
                <a16:creationId xmlns:a16="http://schemas.microsoft.com/office/drawing/2014/main" id="{6AA1975A-AC90-432D-DA9D-E80D58C6C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609" y="1181615"/>
            <a:ext cx="4412135" cy="139528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DDB05D83-175F-C1C3-1E91-DC337D7A9A13}"/>
              </a:ext>
            </a:extLst>
          </p:cNvPr>
          <p:cNvSpPr txBox="1"/>
          <p:nvPr/>
        </p:nvSpPr>
        <p:spPr>
          <a:xfrm>
            <a:off x="1532089" y="1711135"/>
            <a:ext cx="69455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 sz="2800">
                <a:ea typeface="新細明體"/>
                <a:cs typeface="Calibri"/>
              </a:rPr>
              <a:t>B=</a:t>
            </a:r>
            <a:endParaRPr lang="zh-TW" altLang="en-US" sz="2800"/>
          </a:p>
        </p:txBody>
      </p:sp>
    </p:spTree>
    <p:extLst>
      <p:ext uri="{BB962C8B-B14F-4D97-AF65-F5344CB8AC3E}">
        <p14:creationId xmlns:p14="http://schemas.microsoft.com/office/powerpoint/2010/main" val="172985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標楷體"/>
                <a:cs typeface="Times New Roman"/>
              </a:rPr>
              <a:t>系統分析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–</a:t>
            </a:r>
            <a:r>
              <a:rPr lang="zh-TW" altLang="en-US">
                <a:latin typeface="Times New Roman"/>
                <a:ea typeface="標楷體"/>
                <a:cs typeface="Times New Roman"/>
              </a:rPr>
              <a:t> 時序圖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2025/1/17</a:t>
            </a:r>
            <a:r>
              <a:rPr lang="zh-TW" altLang="en-US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更新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)</a:t>
            </a:r>
            <a:endParaRPr lang="zh-TW" altLang="en-US" dirty="0">
              <a:latin typeface="Times New Roman"/>
              <a:ea typeface="標楷體"/>
              <a:cs typeface="Times New Roman"/>
            </a:endParaRPr>
          </a:p>
        </p:txBody>
      </p:sp>
      <p:pic>
        <p:nvPicPr>
          <p:cNvPr id="2" name="圖片 1" descr="一張含有 文字, 圖表, 數字, 螢幕擷取畫面 的圖片&#10;&#10;AI 產生的內容可能不正確。">
            <a:extLst>
              <a:ext uri="{FF2B5EF4-FFF2-40B4-BE49-F238E27FC236}">
                <a16:creationId xmlns:a16="http://schemas.microsoft.com/office/drawing/2014/main" id="{273D29B9-4DF0-DA1D-9443-A5B2CAF4E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397" y="1216232"/>
            <a:ext cx="7058164" cy="508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308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寬螢幕</PresentationFormat>
  <Slides>14</Slides>
  <Notes>7</Notes>
  <HiddenSlides>0</HiddenSlide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5" baseType="lpstr">
      <vt:lpstr>Office 佈景主題</vt:lpstr>
      <vt:lpstr>進度報告 FPGA專案練習</vt:lpstr>
      <vt:lpstr>控管記錄 - Git (2024/12/26)</vt:lpstr>
      <vt:lpstr>當週進度</vt:lpstr>
      <vt:lpstr>進度統整</vt:lpstr>
      <vt:lpstr>需求列表 – 軟體需求 (2025/1/17更新)</vt:lpstr>
      <vt:lpstr>breakdown (2025/1/17更新)</vt:lpstr>
      <vt:lpstr>系統分析 – AOV (2025/1/17更新)</vt:lpstr>
      <vt:lpstr>系統分析 – AOV (2025/1/17更新)</vt:lpstr>
      <vt:lpstr>系統分析 – 時序圖 (2025/1/17更新)</vt:lpstr>
      <vt:lpstr>成果展示 – 週進度項目 (2025/1/17)</vt:lpstr>
      <vt:lpstr>成果展示 – 週進度項目 (2025/1/17)</vt:lpstr>
      <vt:lpstr>問題記錄 (系統環境問題)</vt:lpstr>
      <vt:lpstr>問題記錄 (軟體問題)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專案進度報告 MQTT</dc:title>
  <dc:creator>User</dc:creator>
  <cp:lastModifiedBy>晉維 楊</cp:lastModifiedBy>
  <cp:revision>657</cp:revision>
  <dcterms:created xsi:type="dcterms:W3CDTF">2019-03-11T13:47:46Z</dcterms:created>
  <dcterms:modified xsi:type="dcterms:W3CDTF">2025-01-22T08:14:44Z</dcterms:modified>
</cp:coreProperties>
</file>

<file path=docProps/thumbnail.jpeg>
</file>